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erif Display" charset="1" panose="02020502080505020204"/>
      <p:regular r:id="rId10"/>
    </p:embeddedFont>
    <p:embeddedFont>
      <p:font typeface="Noto Serif Display Bold" charset="1" panose="02020802080505020204"/>
      <p:regular r:id="rId11"/>
    </p:embeddedFont>
    <p:embeddedFont>
      <p:font typeface="Noto Serif Display Italics" charset="1" panose="02020502080505090204"/>
      <p:regular r:id="rId12"/>
    </p:embeddedFont>
    <p:embeddedFont>
      <p:font typeface="Noto Serif Display Bold Italics" charset="1" panose="02020802080505090204"/>
      <p:regular r:id="rId13"/>
    </p:embeddedFont>
    <p:embeddedFont>
      <p:font typeface="Noto Serif Display Thin" charset="1" panose="02020202080505020204"/>
      <p:regular r:id="rId14"/>
    </p:embeddedFont>
    <p:embeddedFont>
      <p:font typeface="Noto Serif Display Thin Italics" charset="1" panose="02020202080505090204"/>
      <p:regular r:id="rId15"/>
    </p:embeddedFont>
    <p:embeddedFont>
      <p:font typeface="Noto Serif Display Extra-Light" charset="1" panose="02020302080505020204"/>
      <p:regular r:id="rId16"/>
    </p:embeddedFont>
    <p:embeddedFont>
      <p:font typeface="Noto Serif Display Extra-Light Italics" charset="1" panose="02020302080505090204"/>
      <p:regular r:id="rId17"/>
    </p:embeddedFont>
    <p:embeddedFont>
      <p:font typeface="Noto Serif Display Light" charset="1" panose="02020402080505020204"/>
      <p:regular r:id="rId18"/>
    </p:embeddedFont>
    <p:embeddedFont>
      <p:font typeface="Noto Serif Display Light Italics" charset="1" panose="02020402080505090204"/>
      <p:regular r:id="rId19"/>
    </p:embeddedFont>
    <p:embeddedFont>
      <p:font typeface="Noto Serif Display Medium" charset="1" panose="02020602080505020204"/>
      <p:regular r:id="rId20"/>
    </p:embeddedFont>
    <p:embeddedFont>
      <p:font typeface="Noto Serif Display Medium Italics" charset="1" panose="02020602080505090204"/>
      <p:regular r:id="rId21"/>
    </p:embeddedFont>
    <p:embeddedFont>
      <p:font typeface="Noto Serif Display Semi-Bold" charset="1" panose="02020702080505020204"/>
      <p:regular r:id="rId22"/>
    </p:embeddedFont>
    <p:embeddedFont>
      <p:font typeface="Noto Serif Display Semi-Bold Italics" charset="1" panose="02020702080505090204"/>
      <p:regular r:id="rId23"/>
    </p:embeddedFont>
    <p:embeddedFont>
      <p:font typeface="Noto Serif Display Ultra-Bold" charset="1" panose="02020902080505020204"/>
      <p:regular r:id="rId24"/>
    </p:embeddedFont>
    <p:embeddedFont>
      <p:font typeface="Noto Serif Display Ultra-Bold Italics" charset="1" panose="02020902080505090204"/>
      <p:regular r:id="rId25"/>
    </p:embeddedFont>
    <p:embeddedFont>
      <p:font typeface="Noto Serif Display Heavy" charset="1" panose="02020A02080505020204"/>
      <p:regular r:id="rId26"/>
    </p:embeddedFont>
    <p:embeddedFont>
      <p:font typeface="Noto Serif Display Heavy Italics" charset="1" panose="02020A02080505090204"/>
      <p:regular r:id="rId27"/>
    </p:embeddedFont>
    <p:embeddedFont>
      <p:font typeface="HK Grotesk" charset="1" panose="00000500000000000000"/>
      <p:regular r:id="rId28"/>
    </p:embeddedFont>
    <p:embeddedFont>
      <p:font typeface="HK Grotesk Bold" charset="1" panose="00000800000000000000"/>
      <p:regular r:id="rId29"/>
    </p:embeddedFont>
    <p:embeddedFont>
      <p:font typeface="HK Grotesk Italics" charset="1" panose="00000500000000000000"/>
      <p:regular r:id="rId30"/>
    </p:embeddedFont>
    <p:embeddedFont>
      <p:font typeface="HK Grotesk Bold Italics" charset="1" panose="00000800000000000000"/>
      <p:regular r:id="rId31"/>
    </p:embeddedFont>
    <p:embeddedFont>
      <p:font typeface="HK Grotesk Light" charset="1" panose="00000400000000000000"/>
      <p:regular r:id="rId32"/>
    </p:embeddedFont>
    <p:embeddedFont>
      <p:font typeface="HK Grotesk Light Italics" charset="1" panose="00000400000000000000"/>
      <p:regular r:id="rId33"/>
    </p:embeddedFont>
    <p:embeddedFont>
      <p:font typeface="HK Grotesk Medium" charset="1" panose="00000600000000000000"/>
      <p:regular r:id="rId34"/>
    </p:embeddedFont>
    <p:embeddedFont>
      <p:font typeface="HK Grotesk Medium Italics" charset="1" panose="00000600000000000000"/>
      <p:regular r:id="rId35"/>
    </p:embeddedFont>
    <p:embeddedFont>
      <p:font typeface="HK Grotesk Semi-Bold" charset="1" panose="00000700000000000000"/>
      <p:regular r:id="rId36"/>
    </p:embeddedFont>
    <p:embeddedFont>
      <p:font typeface="HK Grotesk Semi-Bold Italics" charset="1" panose="00000700000000000000"/>
      <p:regular r:id="rId37"/>
    </p:embeddedFont>
    <p:embeddedFont>
      <p:font typeface="HK Grotesk Pro" charset="1" panose="00000500000000000000"/>
      <p:regular r:id="rId38"/>
    </p:embeddedFont>
    <p:embeddedFont>
      <p:font typeface="HK Grotesk Pro Bold" charset="1" panose="00000800000000000000"/>
      <p:regular r:id="rId39"/>
    </p:embeddedFont>
    <p:embeddedFont>
      <p:font typeface="HK Grotesk Pro Italics" charset="1" panose="00000500000000000000"/>
      <p:regular r:id="rId40"/>
    </p:embeddedFont>
    <p:embeddedFont>
      <p:font typeface="HK Grotesk Pro Bold Italics" charset="1" panose="00000800000000000000"/>
      <p:regular r:id="rId41"/>
    </p:embeddedFont>
    <p:embeddedFont>
      <p:font typeface="HK Grotesk Pro Thin" charset="1" panose="00000200000000000000"/>
      <p:regular r:id="rId42"/>
    </p:embeddedFont>
    <p:embeddedFont>
      <p:font typeface="HK Grotesk Pro Thin Italics" charset="1" panose="00000200000000000000"/>
      <p:regular r:id="rId43"/>
    </p:embeddedFont>
    <p:embeddedFont>
      <p:font typeface="HK Grotesk Pro Extra-Light" charset="1" panose="00000300000000000000"/>
      <p:regular r:id="rId44"/>
    </p:embeddedFont>
    <p:embeddedFont>
      <p:font typeface="HK Grotesk Pro Extra-Light Italics" charset="1" panose="00000300000000000000"/>
      <p:regular r:id="rId45"/>
    </p:embeddedFont>
    <p:embeddedFont>
      <p:font typeface="HK Grotesk Pro Light" charset="1" panose="00000400000000000000"/>
      <p:regular r:id="rId46"/>
    </p:embeddedFont>
    <p:embeddedFont>
      <p:font typeface="HK Grotesk Pro Light Italics" charset="1" panose="00000400000000000000"/>
      <p:regular r:id="rId47"/>
    </p:embeddedFont>
    <p:embeddedFont>
      <p:font typeface="HK Grotesk Pro Medium" charset="1" panose="00000600000000000000"/>
      <p:regular r:id="rId48"/>
    </p:embeddedFont>
    <p:embeddedFont>
      <p:font typeface="HK Grotesk Pro Medium Italics" charset="1" panose="00000600000000000000"/>
      <p:regular r:id="rId49"/>
    </p:embeddedFont>
    <p:embeddedFont>
      <p:font typeface="HK Grotesk Pro Semi-Bold" charset="1" panose="00000700000000000000"/>
      <p:regular r:id="rId50"/>
    </p:embeddedFont>
    <p:embeddedFont>
      <p:font typeface="HK Grotesk Pro Semi-Bold Italics" charset="1" panose="000007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64" Target="slides/slide13.xml" Type="http://schemas.openxmlformats.org/officeDocument/2006/relationships/slide"/><Relationship Id="rId65" Target="slides/slide1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t="0" r="-183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03760" cy="503760"/>
          </a:xfrm>
          <a:custGeom>
            <a:avLst/>
            <a:gdLst/>
            <a:ahLst/>
            <a:cxnLst/>
            <a:rect r="r" b="b" t="t" l="l"/>
            <a:pathLst>
              <a:path h="503760" w="503760">
                <a:moveTo>
                  <a:pt x="0" y="0"/>
                </a:moveTo>
                <a:lnTo>
                  <a:pt x="503760" y="0"/>
                </a:lnTo>
                <a:lnTo>
                  <a:pt x="503760" y="503760"/>
                </a:lnTo>
                <a:lnTo>
                  <a:pt x="0" y="503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32548" y="3490913"/>
            <a:ext cx="10826752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</a:rPr>
              <a:t>Book Recommendation System</a:t>
            </a:r>
          </a:p>
          <a:p>
            <a:pPr algn="ctr">
              <a:lnSpc>
                <a:spcPts val="864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8858156"/>
            <a:ext cx="18288000" cy="1428844"/>
            <a:chOff x="0" y="0"/>
            <a:chExt cx="4816593" cy="3763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76321"/>
            </a:xfrm>
            <a:custGeom>
              <a:avLst/>
              <a:gdLst/>
              <a:ahLst/>
              <a:cxnLst/>
              <a:rect r="r" b="b" t="t" l="l"/>
              <a:pathLst>
                <a:path h="376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91595" y="3500438"/>
            <a:ext cx="3286125" cy="3286125"/>
          </a:xfrm>
          <a:custGeom>
            <a:avLst/>
            <a:gdLst/>
            <a:ahLst/>
            <a:cxnLst/>
            <a:rect r="r" b="b" t="t" l="l"/>
            <a:pathLst>
              <a:path h="3286125" w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35112" y="9415471"/>
            <a:ext cx="981777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>
                <a:solidFill>
                  <a:srgbClr val="000000"/>
                </a:solidFill>
                <a:latin typeface="HK Grotesk Pro"/>
              </a:rPr>
              <a:t>Group 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4177" y="-209424"/>
            <a:ext cx="1028700" cy="1007978"/>
            <a:chOff x="0" y="0"/>
            <a:chExt cx="270933" cy="265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568409"/>
            <a:ext cx="469753" cy="460291"/>
            <a:chOff x="0" y="0"/>
            <a:chExt cx="270933" cy="265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047381" y="2044970"/>
            <a:ext cx="7240619" cy="5756392"/>
          </a:xfrm>
          <a:custGeom>
            <a:avLst/>
            <a:gdLst/>
            <a:ahLst/>
            <a:cxnLst/>
            <a:rect r="r" b="b" t="t" l="l"/>
            <a:pathLst>
              <a:path h="5756392" w="7240619">
                <a:moveTo>
                  <a:pt x="0" y="0"/>
                </a:moveTo>
                <a:lnTo>
                  <a:pt x="7240619" y="0"/>
                </a:lnTo>
                <a:lnTo>
                  <a:pt x="7240619" y="5756392"/>
                </a:lnTo>
                <a:lnTo>
                  <a:pt x="0" y="575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941" y="2540270"/>
            <a:ext cx="7837712" cy="1437993"/>
          </a:xfrm>
          <a:custGeom>
            <a:avLst/>
            <a:gdLst/>
            <a:ahLst/>
            <a:cxnLst/>
            <a:rect r="r" b="b" t="t" l="l"/>
            <a:pathLst>
              <a:path h="1437993" w="7837712">
                <a:moveTo>
                  <a:pt x="0" y="0"/>
                </a:moveTo>
                <a:lnTo>
                  <a:pt x="7837712" y="0"/>
                </a:lnTo>
                <a:lnTo>
                  <a:pt x="7837712" y="1437993"/>
                </a:lnTo>
                <a:lnTo>
                  <a:pt x="0" y="143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8937" y="4555451"/>
            <a:ext cx="10387020" cy="1435244"/>
          </a:xfrm>
          <a:custGeom>
            <a:avLst/>
            <a:gdLst/>
            <a:ahLst/>
            <a:cxnLst/>
            <a:rect r="r" b="b" t="t" l="l"/>
            <a:pathLst>
              <a:path h="1435244" w="10387020">
                <a:moveTo>
                  <a:pt x="0" y="0"/>
                </a:moveTo>
                <a:lnTo>
                  <a:pt x="10387020" y="0"/>
                </a:lnTo>
                <a:lnTo>
                  <a:pt x="10387020" y="1435244"/>
                </a:lnTo>
                <a:lnTo>
                  <a:pt x="0" y="1435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941" y="6571720"/>
            <a:ext cx="7272009" cy="1651913"/>
          </a:xfrm>
          <a:custGeom>
            <a:avLst/>
            <a:gdLst/>
            <a:ahLst/>
            <a:cxnLst/>
            <a:rect r="r" b="b" t="t" l="l"/>
            <a:pathLst>
              <a:path h="1651913" w="7272009">
                <a:moveTo>
                  <a:pt x="0" y="0"/>
                </a:moveTo>
                <a:lnTo>
                  <a:pt x="7272009" y="0"/>
                </a:lnTo>
                <a:lnTo>
                  <a:pt x="7272009" y="1651913"/>
                </a:lnTo>
                <a:lnTo>
                  <a:pt x="0" y="1651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941" y="549359"/>
            <a:ext cx="936794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0048A8"/>
                </a:solidFill>
                <a:latin typeface="Arimo Bold"/>
              </a:rPr>
              <a:t>MODEL DEVELOPMENT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941" y="1597295"/>
            <a:ext cx="880341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37">
                <a:solidFill>
                  <a:srgbClr val="000000"/>
                </a:solidFill>
                <a:latin typeface="HK Grotesk Pro Bold"/>
              </a:rPr>
              <a:t>CONTENT-BASED USING TF-IDF AND COSIN SIMILARITY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144000" y="9720823"/>
            <a:ext cx="456605" cy="456605"/>
          </a:xfrm>
          <a:custGeom>
            <a:avLst/>
            <a:gdLst/>
            <a:ahLst/>
            <a:cxnLst/>
            <a:rect r="r" b="b" t="t" l="l"/>
            <a:pathLst>
              <a:path h="456605" w="456605">
                <a:moveTo>
                  <a:pt x="0" y="0"/>
                </a:moveTo>
                <a:lnTo>
                  <a:pt x="456605" y="0"/>
                </a:lnTo>
                <a:lnTo>
                  <a:pt x="456605" y="456605"/>
                </a:lnTo>
                <a:lnTo>
                  <a:pt x="0" y="456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6769" y="1397807"/>
            <a:ext cx="3041337" cy="1118392"/>
            <a:chOff x="0" y="0"/>
            <a:chExt cx="801011" cy="294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1011" cy="294556"/>
            </a:xfrm>
            <a:custGeom>
              <a:avLst/>
              <a:gdLst/>
              <a:ahLst/>
              <a:cxnLst/>
              <a:rect r="r" b="b" t="t" l="l"/>
              <a:pathLst>
                <a:path h="294556" w="801011">
                  <a:moveTo>
                    <a:pt x="0" y="0"/>
                  </a:moveTo>
                  <a:lnTo>
                    <a:pt x="801011" y="0"/>
                  </a:lnTo>
                  <a:lnTo>
                    <a:pt x="801011" y="294556"/>
                  </a:lnTo>
                  <a:lnTo>
                    <a:pt x="0" y="29455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01011" cy="294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397807"/>
            <a:ext cx="188069" cy="598373"/>
            <a:chOff x="0" y="0"/>
            <a:chExt cx="49532" cy="1575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32" cy="157596"/>
            </a:xfrm>
            <a:custGeom>
              <a:avLst/>
              <a:gdLst/>
              <a:ahLst/>
              <a:cxnLst/>
              <a:rect r="r" b="b" t="t" l="l"/>
              <a:pathLst>
                <a:path h="157596" w="49532">
                  <a:moveTo>
                    <a:pt x="0" y="0"/>
                  </a:moveTo>
                  <a:lnTo>
                    <a:pt x="49532" y="0"/>
                  </a:lnTo>
                  <a:lnTo>
                    <a:pt x="49532" y="157596"/>
                  </a:lnTo>
                  <a:lnTo>
                    <a:pt x="0" y="15759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9532" cy="157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16769" y="2887674"/>
            <a:ext cx="15267505" cy="4662274"/>
          </a:xfrm>
          <a:custGeom>
            <a:avLst/>
            <a:gdLst/>
            <a:ahLst/>
            <a:cxnLst/>
            <a:rect r="r" b="b" t="t" l="l"/>
            <a:pathLst>
              <a:path h="4662274" w="15267505">
                <a:moveTo>
                  <a:pt x="0" y="0"/>
                </a:moveTo>
                <a:lnTo>
                  <a:pt x="15267505" y="0"/>
                </a:lnTo>
                <a:lnTo>
                  <a:pt x="15267505" y="4662274"/>
                </a:lnTo>
                <a:lnTo>
                  <a:pt x="0" y="466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6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79987" y="7855313"/>
            <a:ext cx="9528026" cy="1560145"/>
          </a:xfrm>
          <a:custGeom>
            <a:avLst/>
            <a:gdLst/>
            <a:ahLst/>
            <a:cxnLst/>
            <a:rect r="r" b="b" t="t" l="l"/>
            <a:pathLst>
              <a:path h="1560145" w="9528026">
                <a:moveTo>
                  <a:pt x="0" y="0"/>
                </a:moveTo>
                <a:lnTo>
                  <a:pt x="9528026" y="0"/>
                </a:lnTo>
                <a:lnTo>
                  <a:pt x="9528026" y="1560145"/>
                </a:lnTo>
                <a:lnTo>
                  <a:pt x="0" y="1560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04435" y="533327"/>
            <a:ext cx="767913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48A8"/>
                </a:solidFill>
                <a:latin typeface="Arimo Bold"/>
              </a:rPr>
              <a:t>Experiment and Evaluate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6769" y="1516074"/>
            <a:ext cx="304133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Collaborative Filtering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934601" y="9636009"/>
            <a:ext cx="471016" cy="471016"/>
          </a:xfrm>
          <a:custGeom>
            <a:avLst/>
            <a:gdLst/>
            <a:ahLst/>
            <a:cxnLst/>
            <a:rect r="r" b="b" t="t" l="l"/>
            <a:pathLst>
              <a:path h="471016" w="471016">
                <a:moveTo>
                  <a:pt x="0" y="0"/>
                </a:moveTo>
                <a:lnTo>
                  <a:pt x="471016" y="0"/>
                </a:lnTo>
                <a:lnTo>
                  <a:pt x="471016" y="471016"/>
                </a:lnTo>
                <a:lnTo>
                  <a:pt x="0" y="47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6769" y="1107865"/>
            <a:ext cx="3041337" cy="1056996"/>
            <a:chOff x="0" y="0"/>
            <a:chExt cx="801011" cy="278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1011" cy="278386"/>
            </a:xfrm>
            <a:custGeom>
              <a:avLst/>
              <a:gdLst/>
              <a:ahLst/>
              <a:cxnLst/>
              <a:rect r="r" b="b" t="t" l="l"/>
              <a:pathLst>
                <a:path h="278386" w="801011">
                  <a:moveTo>
                    <a:pt x="0" y="0"/>
                  </a:moveTo>
                  <a:lnTo>
                    <a:pt x="801011" y="0"/>
                  </a:lnTo>
                  <a:lnTo>
                    <a:pt x="801011" y="278386"/>
                  </a:lnTo>
                  <a:lnTo>
                    <a:pt x="0" y="27838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01011" cy="278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106275"/>
            <a:ext cx="188069" cy="598373"/>
            <a:chOff x="0" y="0"/>
            <a:chExt cx="49532" cy="1575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32" cy="157596"/>
            </a:xfrm>
            <a:custGeom>
              <a:avLst/>
              <a:gdLst/>
              <a:ahLst/>
              <a:cxnLst/>
              <a:rect r="r" b="b" t="t" l="l"/>
              <a:pathLst>
                <a:path h="157596" w="49532">
                  <a:moveTo>
                    <a:pt x="0" y="0"/>
                  </a:moveTo>
                  <a:lnTo>
                    <a:pt x="49532" y="0"/>
                  </a:lnTo>
                  <a:lnTo>
                    <a:pt x="49532" y="157596"/>
                  </a:lnTo>
                  <a:lnTo>
                    <a:pt x="0" y="15759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9532" cy="157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10088" y="2498236"/>
            <a:ext cx="17090371" cy="3186993"/>
          </a:xfrm>
          <a:custGeom>
            <a:avLst/>
            <a:gdLst/>
            <a:ahLst/>
            <a:cxnLst/>
            <a:rect r="r" b="b" t="t" l="l"/>
            <a:pathLst>
              <a:path h="3186993" w="17090371">
                <a:moveTo>
                  <a:pt x="0" y="0"/>
                </a:moveTo>
                <a:lnTo>
                  <a:pt x="17090372" y="0"/>
                </a:lnTo>
                <a:lnTo>
                  <a:pt x="17090372" y="3186993"/>
                </a:lnTo>
                <a:lnTo>
                  <a:pt x="0" y="3186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471058"/>
            <a:ext cx="5748910" cy="2796767"/>
          </a:xfrm>
          <a:custGeom>
            <a:avLst/>
            <a:gdLst/>
            <a:ahLst/>
            <a:cxnLst/>
            <a:rect r="r" b="b" t="t" l="l"/>
            <a:pathLst>
              <a:path h="2796767" w="5748910">
                <a:moveTo>
                  <a:pt x="0" y="0"/>
                </a:moveTo>
                <a:lnTo>
                  <a:pt x="5748910" y="0"/>
                </a:lnTo>
                <a:lnTo>
                  <a:pt x="5748910" y="2796767"/>
                </a:lnTo>
                <a:lnTo>
                  <a:pt x="0" y="2796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0260" y="6471058"/>
            <a:ext cx="5776237" cy="2796767"/>
          </a:xfrm>
          <a:custGeom>
            <a:avLst/>
            <a:gdLst/>
            <a:ahLst/>
            <a:cxnLst/>
            <a:rect r="r" b="b" t="t" l="l"/>
            <a:pathLst>
              <a:path h="2796767" w="5776237">
                <a:moveTo>
                  <a:pt x="0" y="0"/>
                </a:moveTo>
                <a:lnTo>
                  <a:pt x="5776237" y="0"/>
                </a:lnTo>
                <a:lnTo>
                  <a:pt x="5776237" y="2796767"/>
                </a:lnTo>
                <a:lnTo>
                  <a:pt x="0" y="2796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07848" y="6471058"/>
            <a:ext cx="5580152" cy="2796767"/>
          </a:xfrm>
          <a:custGeom>
            <a:avLst/>
            <a:gdLst/>
            <a:ahLst/>
            <a:cxnLst/>
            <a:rect r="r" b="b" t="t" l="l"/>
            <a:pathLst>
              <a:path h="2796767" w="5580152">
                <a:moveTo>
                  <a:pt x="0" y="0"/>
                </a:moveTo>
                <a:lnTo>
                  <a:pt x="5580152" y="0"/>
                </a:lnTo>
                <a:lnTo>
                  <a:pt x="5580152" y="2796767"/>
                </a:lnTo>
                <a:lnTo>
                  <a:pt x="0" y="2796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04435" y="161925"/>
            <a:ext cx="767913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48A8"/>
                </a:solidFill>
                <a:latin typeface="Arimo Bold"/>
              </a:rPr>
              <a:t>Experiment and Evaluate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769" y="1226133"/>
            <a:ext cx="304133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Content-Based Filtering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9446" y="2085902"/>
            <a:ext cx="3041337" cy="598373"/>
            <a:chOff x="0" y="0"/>
            <a:chExt cx="801011" cy="1575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1011" cy="157596"/>
            </a:xfrm>
            <a:custGeom>
              <a:avLst/>
              <a:gdLst/>
              <a:ahLst/>
              <a:cxnLst/>
              <a:rect r="r" b="b" t="t" l="l"/>
              <a:pathLst>
                <a:path h="157596" w="801011">
                  <a:moveTo>
                    <a:pt x="0" y="0"/>
                  </a:moveTo>
                  <a:lnTo>
                    <a:pt x="801011" y="0"/>
                  </a:lnTo>
                  <a:lnTo>
                    <a:pt x="801011" y="157596"/>
                  </a:lnTo>
                  <a:lnTo>
                    <a:pt x="0" y="15759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01011" cy="157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79446" y="6473239"/>
            <a:ext cx="3691981" cy="598373"/>
            <a:chOff x="0" y="0"/>
            <a:chExt cx="972374" cy="1575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2374" cy="157596"/>
            </a:xfrm>
            <a:custGeom>
              <a:avLst/>
              <a:gdLst/>
              <a:ahLst/>
              <a:cxnLst/>
              <a:rect r="r" b="b" t="t" l="l"/>
              <a:pathLst>
                <a:path h="157596" w="972374">
                  <a:moveTo>
                    <a:pt x="0" y="0"/>
                  </a:moveTo>
                  <a:lnTo>
                    <a:pt x="972374" y="0"/>
                  </a:lnTo>
                  <a:lnTo>
                    <a:pt x="972374" y="157596"/>
                  </a:lnTo>
                  <a:lnTo>
                    <a:pt x="0" y="15759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972374" cy="157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91378" y="2085902"/>
            <a:ext cx="188069" cy="598373"/>
            <a:chOff x="0" y="0"/>
            <a:chExt cx="49532" cy="157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532" cy="157596"/>
            </a:xfrm>
            <a:custGeom>
              <a:avLst/>
              <a:gdLst/>
              <a:ahLst/>
              <a:cxnLst/>
              <a:rect r="r" b="b" t="t" l="l"/>
              <a:pathLst>
                <a:path h="157596" w="49532">
                  <a:moveTo>
                    <a:pt x="0" y="0"/>
                  </a:moveTo>
                  <a:lnTo>
                    <a:pt x="49532" y="0"/>
                  </a:lnTo>
                  <a:lnTo>
                    <a:pt x="49532" y="157596"/>
                  </a:lnTo>
                  <a:lnTo>
                    <a:pt x="0" y="15759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49532" cy="157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91378" y="6471649"/>
            <a:ext cx="188069" cy="598373"/>
            <a:chOff x="0" y="0"/>
            <a:chExt cx="49532" cy="1575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532" cy="157596"/>
            </a:xfrm>
            <a:custGeom>
              <a:avLst/>
              <a:gdLst/>
              <a:ahLst/>
              <a:cxnLst/>
              <a:rect r="r" b="b" t="t" l="l"/>
              <a:pathLst>
                <a:path h="157596" w="49532">
                  <a:moveTo>
                    <a:pt x="0" y="0"/>
                  </a:moveTo>
                  <a:lnTo>
                    <a:pt x="49532" y="0"/>
                  </a:lnTo>
                  <a:lnTo>
                    <a:pt x="49532" y="157596"/>
                  </a:lnTo>
                  <a:lnTo>
                    <a:pt x="0" y="15759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49532" cy="157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0"/>
            <a:ext cx="8894888" cy="10287000"/>
          </a:xfrm>
          <a:custGeom>
            <a:avLst/>
            <a:gdLst/>
            <a:ahLst/>
            <a:cxnLst/>
            <a:rect r="r" b="b" t="t" l="l"/>
            <a:pathLst>
              <a:path h="10287000" w="8894888">
                <a:moveTo>
                  <a:pt x="8894888" y="0"/>
                </a:moveTo>
                <a:lnTo>
                  <a:pt x="0" y="0"/>
                </a:lnTo>
                <a:lnTo>
                  <a:pt x="0" y="10287000"/>
                </a:lnTo>
                <a:lnTo>
                  <a:pt x="8894888" y="10287000"/>
                </a:lnTo>
                <a:lnTo>
                  <a:pt x="8894888" y="0"/>
                </a:lnTo>
                <a:close/>
              </a:path>
            </a:pathLst>
          </a:custGeom>
          <a:blipFill>
            <a:blip r:embed="rId2"/>
            <a:stretch>
              <a:fillRect l="-77850" t="-1975" r="-3512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580170" y="419100"/>
            <a:ext cx="838251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48A8"/>
                </a:solidFill>
                <a:latin typeface="Arimo Bold"/>
              </a:rPr>
              <a:t>Conclusion and development direction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91378" y="3046153"/>
            <a:ext cx="7367922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Through the process of implementing the project, the group learned more knowledge about recommendation models using PySpark for book suggestions.</a:t>
            </a:r>
          </a:p>
          <a:p>
            <a:pPr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Overall, the topic has completed the basic level, providing suggestions based on user preferences and entered keywords.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91378" y="7366887"/>
            <a:ext cx="736792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Perform suggestions with large amounts of data</a:t>
            </a:r>
          </a:p>
          <a:p>
            <a:pPr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Combine interfaces to be more intuitive</a:t>
            </a:r>
          </a:p>
          <a:p>
            <a:pPr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Process automation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79446" y="2204170"/>
            <a:ext cx="304133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Conclusion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79446" y="6591506"/>
            <a:ext cx="349589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HK Grotesk Bold"/>
              </a:rPr>
              <a:t>Development direction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86350" y="4448249"/>
            <a:ext cx="8115300" cy="138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K Grotesk Bold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999843" cy="10287000"/>
            <a:chOff x="0" y="0"/>
            <a:chExt cx="52670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708" cy="2709333"/>
            </a:xfrm>
            <a:custGeom>
              <a:avLst/>
              <a:gdLst/>
              <a:ahLst/>
              <a:cxnLst/>
              <a:rect r="r" b="b" t="t" l="l"/>
              <a:pathLst>
                <a:path h="2709333" w="526708">
                  <a:moveTo>
                    <a:pt x="0" y="0"/>
                  </a:moveTo>
                  <a:lnTo>
                    <a:pt x="526708" y="0"/>
                  </a:lnTo>
                  <a:lnTo>
                    <a:pt x="5267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526708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37674" y="2565338"/>
            <a:ext cx="3017789" cy="301777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307" r="0" b="-30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245362" y="2565338"/>
            <a:ext cx="3017789" cy="301777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408" r="0" b="-1640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191750" y="2565338"/>
            <a:ext cx="3017789" cy="301777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241511" y="2565338"/>
            <a:ext cx="3017789" cy="3017777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709" r="0" b="-709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893436" y="9819751"/>
            <a:ext cx="467249" cy="467249"/>
          </a:xfrm>
          <a:custGeom>
            <a:avLst/>
            <a:gdLst/>
            <a:ahLst/>
            <a:cxnLst/>
            <a:rect r="r" b="b" t="t" l="l"/>
            <a:pathLst>
              <a:path h="467249" w="467249">
                <a:moveTo>
                  <a:pt x="0" y="0"/>
                </a:moveTo>
                <a:lnTo>
                  <a:pt x="467249" y="0"/>
                </a:lnTo>
                <a:lnTo>
                  <a:pt x="467249" y="467249"/>
                </a:lnTo>
                <a:lnTo>
                  <a:pt x="0" y="467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93282" y="471487"/>
            <a:ext cx="822203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48A8"/>
                </a:solidFill>
                <a:latin typeface="HK Grotesk Bold"/>
              </a:rPr>
              <a:t>Team Member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45362" y="5894667"/>
            <a:ext cx="324604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48A8"/>
                </a:solidFill>
                <a:latin typeface="Noto Serif Display"/>
              </a:rPr>
              <a:t>Nguyễn Thanh Hùng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34121" y="5894667"/>
            <a:ext cx="27040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48A8"/>
                </a:solidFill>
                <a:latin typeface="Noto Serif Display"/>
              </a:rPr>
              <a:t>Nguyễn Duy Thái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13270" y="5894668"/>
            <a:ext cx="212222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48A8"/>
                </a:solidFill>
                <a:latin typeface="Noto Serif Display"/>
              </a:rPr>
              <a:t>Lê Phước Yên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57915" y="5894668"/>
            <a:ext cx="257730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48A8"/>
                </a:solidFill>
                <a:latin typeface="Noto Serif Display"/>
              </a:rPr>
              <a:t>Lê Hoàng Khang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87488" y="6741007"/>
            <a:ext cx="3318162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Write Proposal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Search and collect data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Content-based filtering algorithm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73241" y="6741007"/>
            <a:ext cx="3318162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Writing Presentations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Data preprocessing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Collaborative filtering algorithm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27061" y="6741007"/>
            <a:ext cx="3318162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Write Report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Search and collect data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Content-based filtering algorithm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15300" y="6741007"/>
            <a:ext cx="331816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Write Milestone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EDA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HK Grotesk Pro"/>
              </a:rPr>
              <a:t>Collaborative filtering algorithm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5223" y="6624861"/>
            <a:ext cx="3227277" cy="966546"/>
            <a:chOff x="0" y="0"/>
            <a:chExt cx="849982" cy="254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84432" y="6624861"/>
            <a:ext cx="3227277" cy="966546"/>
            <a:chOff x="0" y="0"/>
            <a:chExt cx="849982" cy="254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75223" y="4962711"/>
            <a:ext cx="3227277" cy="966546"/>
            <a:chOff x="0" y="0"/>
            <a:chExt cx="849982" cy="2545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84432" y="4962711"/>
            <a:ext cx="3227277" cy="966546"/>
            <a:chOff x="0" y="0"/>
            <a:chExt cx="849982" cy="2545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75223" y="3281511"/>
            <a:ext cx="3227277" cy="966546"/>
            <a:chOff x="0" y="0"/>
            <a:chExt cx="849982" cy="2545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84432" y="3281511"/>
            <a:ext cx="3227277" cy="966546"/>
            <a:chOff x="0" y="0"/>
            <a:chExt cx="849982" cy="2545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234877" y="-230145"/>
            <a:ext cx="1028700" cy="1007978"/>
            <a:chOff x="0" y="0"/>
            <a:chExt cx="270933" cy="2654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58947" y="547688"/>
            <a:ext cx="469753" cy="460291"/>
            <a:chOff x="0" y="0"/>
            <a:chExt cx="270933" cy="2654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494177" y="-209424"/>
            <a:ext cx="1028700" cy="1007978"/>
            <a:chOff x="0" y="0"/>
            <a:chExt cx="270933" cy="2654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259300" y="568409"/>
            <a:ext cx="469753" cy="460291"/>
            <a:chOff x="0" y="0"/>
            <a:chExt cx="270933" cy="2654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6111092" y="3851826"/>
            <a:ext cx="6161065" cy="4749621"/>
          </a:xfrm>
          <a:custGeom>
            <a:avLst/>
            <a:gdLst/>
            <a:ahLst/>
            <a:cxnLst/>
            <a:rect r="r" b="b" t="t" l="l"/>
            <a:pathLst>
              <a:path h="4749621" w="6161065">
                <a:moveTo>
                  <a:pt x="0" y="0"/>
                </a:moveTo>
                <a:lnTo>
                  <a:pt x="6161066" y="0"/>
                </a:lnTo>
                <a:lnTo>
                  <a:pt x="6161066" y="4749621"/>
                </a:lnTo>
                <a:lnTo>
                  <a:pt x="0" y="4749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885261" y="9515475"/>
            <a:ext cx="517478" cy="517478"/>
          </a:xfrm>
          <a:custGeom>
            <a:avLst/>
            <a:gdLst/>
            <a:ahLst/>
            <a:cxnLst/>
            <a:rect r="r" b="b" t="t" l="l"/>
            <a:pathLst>
              <a:path h="517478" w="517478">
                <a:moveTo>
                  <a:pt x="0" y="0"/>
                </a:moveTo>
                <a:lnTo>
                  <a:pt x="517478" y="0"/>
                </a:lnTo>
                <a:lnTo>
                  <a:pt x="517478" y="517478"/>
                </a:lnTo>
                <a:lnTo>
                  <a:pt x="0" y="5174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661154" y="979403"/>
            <a:ext cx="1096569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48A8"/>
                </a:solidFill>
                <a:latin typeface="Arimo Bold"/>
              </a:rPr>
              <a:t>Table Of Content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58947" y="6629735"/>
            <a:ext cx="141169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80"/>
              </a:lnSpc>
            </a:pPr>
            <a:r>
              <a:rPr lang="en-US" sz="6400">
                <a:solidFill>
                  <a:srgbClr val="0048A8"/>
                </a:solidFill>
                <a:latin typeface="HK Grotesk Bold"/>
              </a:rPr>
              <a:t>03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316288" y="6629735"/>
            <a:ext cx="15777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48A8"/>
                </a:solidFill>
                <a:latin typeface="HK Grotesk Bold"/>
              </a:rPr>
              <a:t>06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58947" y="4967585"/>
            <a:ext cx="141169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80"/>
              </a:lnSpc>
            </a:pPr>
            <a:r>
              <a:rPr lang="en-US" sz="6400">
                <a:solidFill>
                  <a:srgbClr val="0048A8"/>
                </a:solidFill>
                <a:latin typeface="HK Grotesk 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316288" y="4967585"/>
            <a:ext cx="15777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48A8"/>
                </a:solidFill>
                <a:latin typeface="HK Grotesk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58947" y="3286385"/>
            <a:ext cx="141169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80"/>
              </a:lnSpc>
            </a:pPr>
            <a:r>
              <a:rPr lang="en-US" sz="6400">
                <a:solidFill>
                  <a:srgbClr val="0048A8"/>
                </a:solidFill>
                <a:latin typeface="HK Grotesk Bold"/>
              </a:rPr>
              <a:t>01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316288" y="3286385"/>
            <a:ext cx="157778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48A8"/>
                </a:solidFill>
                <a:latin typeface="HK Grotesk 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275223" y="6917689"/>
            <a:ext cx="322727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EDA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784432" y="6925028"/>
            <a:ext cx="322727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CONCLUSION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275223" y="5262879"/>
            <a:ext cx="322727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DATASET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784432" y="5077085"/>
            <a:ext cx="322727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EXPERIMENTS AND EVALUATION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275223" y="3393309"/>
            <a:ext cx="322727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REASON FOR CHOOSING TOPIC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784432" y="3395886"/>
            <a:ext cx="322727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 Bold"/>
              </a:rPr>
              <a:t>MODEL DEVELOPMENT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72849" y="9407905"/>
            <a:ext cx="639479" cy="639479"/>
          </a:xfrm>
          <a:custGeom>
            <a:avLst/>
            <a:gdLst/>
            <a:ahLst/>
            <a:cxnLst/>
            <a:rect r="r" b="b" t="t" l="l"/>
            <a:pathLst>
              <a:path h="639479" w="639479">
                <a:moveTo>
                  <a:pt x="0" y="0"/>
                </a:moveTo>
                <a:lnTo>
                  <a:pt x="639479" y="0"/>
                </a:lnTo>
                <a:lnTo>
                  <a:pt x="639479" y="639479"/>
                </a:lnTo>
                <a:lnTo>
                  <a:pt x="0" y="639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5548" y="1700361"/>
            <a:ext cx="12792612" cy="7390820"/>
          </a:xfrm>
          <a:custGeom>
            <a:avLst/>
            <a:gdLst/>
            <a:ahLst/>
            <a:cxnLst/>
            <a:rect r="r" b="b" t="t" l="l"/>
            <a:pathLst>
              <a:path h="7390820" w="12792612">
                <a:moveTo>
                  <a:pt x="0" y="0"/>
                </a:moveTo>
                <a:lnTo>
                  <a:pt x="12792612" y="0"/>
                </a:lnTo>
                <a:lnTo>
                  <a:pt x="12792612" y="7390820"/>
                </a:lnTo>
                <a:lnTo>
                  <a:pt x="0" y="7390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95" r="0" b="-76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9926" y="480460"/>
            <a:ext cx="936794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0048A8"/>
                </a:solidFill>
                <a:latin typeface="Arimo Bold"/>
              </a:rPr>
              <a:t>REASON FOR CHOOSING TOPIC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1856" y="9017492"/>
            <a:ext cx="2350733" cy="361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36">
                <a:solidFill>
                  <a:srgbClr val="FFFFFF"/>
                </a:solidFill>
                <a:latin typeface="HK Grotesk Bold"/>
              </a:rPr>
              <a:t>More Details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9926" y="2846058"/>
            <a:ext cx="10071016" cy="55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37">
                <a:solidFill>
                  <a:srgbClr val="000000"/>
                </a:solidFill>
                <a:latin typeface="HK Grotesk Pro"/>
              </a:rPr>
              <a:t>Link: </a:t>
            </a:r>
            <a:r>
              <a:rPr lang="en-US" sz="2499" spc="37">
                <a:solidFill>
                  <a:srgbClr val="000000"/>
                </a:solidFill>
                <a:latin typeface="HK Grotesk Pro Italics"/>
              </a:rPr>
              <a:t>https://www.kaggle.com/datasets/ruchi798/bookcrossing-dataset</a:t>
            </a:r>
            <a:r>
              <a:rPr lang="en-US" sz="2499" spc="37">
                <a:solidFill>
                  <a:srgbClr val="000000"/>
                </a:solidFill>
                <a:latin typeface="HK Grotesk Pro"/>
              </a:rPr>
              <a:t> 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37">
                <a:solidFill>
                  <a:srgbClr val="000000"/>
                </a:solidFill>
                <a:latin typeface="HK Grotesk Pro"/>
              </a:rPr>
              <a:t>The data set consists of 3 main files containing about 278,858 users, providing more than 1 million ratings on about 270,379 books:</a:t>
            </a:r>
          </a:p>
          <a:p>
            <a:pPr>
              <a:lnSpc>
                <a:spcPts val="3749"/>
              </a:lnSpc>
            </a:pP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37">
                <a:solidFill>
                  <a:srgbClr val="000000"/>
                </a:solidFill>
                <a:latin typeface="HK Grotesk Pro"/>
              </a:rPr>
              <a:t>BX-Book-Ratings: includes the user's ID, the code of each book, and the user's rating for that book.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37">
                <a:solidFill>
                  <a:srgbClr val="000000"/>
                </a:solidFill>
                <a:latin typeface="HK Grotesk Pro"/>
              </a:rPr>
              <a:t>BX-Users: includes user ID, address and age.</a:t>
            </a:r>
          </a:p>
          <a:p>
            <a:pPr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 spc="37">
                <a:solidFill>
                  <a:srgbClr val="000000"/>
                </a:solidFill>
                <a:latin typeface="HK Grotesk Pro"/>
              </a:rPr>
              <a:t>BX-Books: includes each book's code, book title, author, year of publication, publisher, summary and link to the book's photo.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870292" y="9472299"/>
            <a:ext cx="556035" cy="556035"/>
          </a:xfrm>
          <a:custGeom>
            <a:avLst/>
            <a:gdLst/>
            <a:ahLst/>
            <a:cxnLst/>
            <a:rect r="r" b="b" t="t" l="l"/>
            <a:pathLst>
              <a:path h="556035" w="556035">
                <a:moveTo>
                  <a:pt x="0" y="0"/>
                </a:moveTo>
                <a:lnTo>
                  <a:pt x="556035" y="0"/>
                </a:lnTo>
                <a:lnTo>
                  <a:pt x="556035" y="556035"/>
                </a:lnTo>
                <a:lnTo>
                  <a:pt x="0" y="556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05555" y="3210549"/>
            <a:ext cx="6546154" cy="4928869"/>
          </a:xfrm>
          <a:custGeom>
            <a:avLst/>
            <a:gdLst/>
            <a:ahLst/>
            <a:cxnLst/>
            <a:rect r="r" b="b" t="t" l="l"/>
            <a:pathLst>
              <a:path h="4928869" w="6546154">
                <a:moveTo>
                  <a:pt x="0" y="0"/>
                </a:moveTo>
                <a:lnTo>
                  <a:pt x="6546153" y="0"/>
                </a:lnTo>
                <a:lnTo>
                  <a:pt x="6546153" y="4928869"/>
                </a:lnTo>
                <a:lnTo>
                  <a:pt x="0" y="4928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941" y="1146761"/>
            <a:ext cx="936794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0048A8"/>
                </a:solidFill>
                <a:latin typeface="Arimo Bold"/>
              </a:rPr>
              <a:t>ABOUT DATASET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4177" y="-209424"/>
            <a:ext cx="1028700" cy="1007978"/>
            <a:chOff x="0" y="0"/>
            <a:chExt cx="270933" cy="265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568409"/>
            <a:ext cx="469753" cy="460291"/>
            <a:chOff x="0" y="0"/>
            <a:chExt cx="270933" cy="265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1635" y="2444239"/>
            <a:ext cx="7547086" cy="3811660"/>
          </a:xfrm>
          <a:custGeom>
            <a:avLst/>
            <a:gdLst/>
            <a:ahLst/>
            <a:cxnLst/>
            <a:rect r="r" b="b" t="t" l="l"/>
            <a:pathLst>
              <a:path h="3811660" w="7547086">
                <a:moveTo>
                  <a:pt x="0" y="0"/>
                </a:moveTo>
                <a:lnTo>
                  <a:pt x="7547086" y="0"/>
                </a:lnTo>
                <a:lnTo>
                  <a:pt x="7547086" y="3811659"/>
                </a:lnTo>
                <a:lnTo>
                  <a:pt x="0" y="3811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941" y="7320201"/>
            <a:ext cx="8520474" cy="1595771"/>
          </a:xfrm>
          <a:custGeom>
            <a:avLst/>
            <a:gdLst/>
            <a:ahLst/>
            <a:cxnLst/>
            <a:rect r="r" b="b" t="t" l="l"/>
            <a:pathLst>
              <a:path h="1595771" w="8520474">
                <a:moveTo>
                  <a:pt x="0" y="0"/>
                </a:moveTo>
                <a:lnTo>
                  <a:pt x="8520474" y="0"/>
                </a:lnTo>
                <a:lnTo>
                  <a:pt x="8520474" y="1595771"/>
                </a:lnTo>
                <a:lnTo>
                  <a:pt x="0" y="1595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7" t="0" r="-125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40361" y="2605776"/>
            <a:ext cx="7670497" cy="5512310"/>
          </a:xfrm>
          <a:custGeom>
            <a:avLst/>
            <a:gdLst/>
            <a:ahLst/>
            <a:cxnLst/>
            <a:rect r="r" b="b" t="t" l="l"/>
            <a:pathLst>
              <a:path h="5512310" w="7670497">
                <a:moveTo>
                  <a:pt x="0" y="0"/>
                </a:moveTo>
                <a:lnTo>
                  <a:pt x="7670496" y="0"/>
                </a:lnTo>
                <a:lnTo>
                  <a:pt x="7670496" y="5512310"/>
                </a:lnTo>
                <a:lnTo>
                  <a:pt x="0" y="5512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96375" y="9544622"/>
            <a:ext cx="544651" cy="544651"/>
          </a:xfrm>
          <a:custGeom>
            <a:avLst/>
            <a:gdLst/>
            <a:ahLst/>
            <a:cxnLst/>
            <a:rect r="r" b="b" t="t" l="l"/>
            <a:pathLst>
              <a:path h="544651" w="544651">
                <a:moveTo>
                  <a:pt x="0" y="0"/>
                </a:moveTo>
                <a:lnTo>
                  <a:pt x="544651" y="0"/>
                </a:lnTo>
                <a:lnTo>
                  <a:pt x="544651" y="544651"/>
                </a:lnTo>
                <a:lnTo>
                  <a:pt x="0" y="544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941" y="549359"/>
            <a:ext cx="936794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0048A8"/>
                </a:solidFill>
                <a:latin typeface="Arimo Bold"/>
              </a:rPr>
              <a:t>EDA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941" y="1711054"/>
            <a:ext cx="1007101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37">
                <a:solidFill>
                  <a:srgbClr val="000000"/>
                </a:solidFill>
                <a:latin typeface="HK Grotesk Pro"/>
              </a:rPr>
              <a:t>Join 3 tables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941" y="6465208"/>
            <a:ext cx="1007101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37">
                <a:solidFill>
                  <a:srgbClr val="000000"/>
                </a:solidFill>
                <a:latin typeface="HK Grotesk Pro"/>
              </a:rPr>
              <a:t>Convert data types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4177" y="-209424"/>
            <a:ext cx="1028700" cy="1007978"/>
            <a:chOff x="0" y="0"/>
            <a:chExt cx="270933" cy="265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568409"/>
            <a:ext cx="469753" cy="460291"/>
            <a:chOff x="0" y="0"/>
            <a:chExt cx="270933" cy="265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1816849"/>
            <a:ext cx="8181434" cy="7088933"/>
          </a:xfrm>
          <a:custGeom>
            <a:avLst/>
            <a:gdLst/>
            <a:ahLst/>
            <a:cxnLst/>
            <a:rect r="r" b="b" t="t" l="l"/>
            <a:pathLst>
              <a:path h="7088933" w="8181434">
                <a:moveTo>
                  <a:pt x="0" y="0"/>
                </a:moveTo>
                <a:lnTo>
                  <a:pt x="8181434" y="0"/>
                </a:lnTo>
                <a:lnTo>
                  <a:pt x="8181434" y="7088933"/>
                </a:lnTo>
                <a:lnTo>
                  <a:pt x="0" y="7088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23971" y="2203802"/>
            <a:ext cx="9864029" cy="6315028"/>
          </a:xfrm>
          <a:custGeom>
            <a:avLst/>
            <a:gdLst/>
            <a:ahLst/>
            <a:cxnLst/>
            <a:rect r="r" b="b" t="t" l="l"/>
            <a:pathLst>
              <a:path h="6315028" w="9864029">
                <a:moveTo>
                  <a:pt x="0" y="0"/>
                </a:moveTo>
                <a:lnTo>
                  <a:pt x="9864029" y="0"/>
                </a:lnTo>
                <a:lnTo>
                  <a:pt x="9864029" y="6315027"/>
                </a:lnTo>
                <a:lnTo>
                  <a:pt x="0" y="6315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941" y="549359"/>
            <a:ext cx="936794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0048A8"/>
                </a:solidFill>
                <a:latin typeface="Arimo Bold"/>
              </a:rPr>
              <a:t>EDA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899789" y="9582150"/>
            <a:ext cx="488422" cy="488422"/>
          </a:xfrm>
          <a:custGeom>
            <a:avLst/>
            <a:gdLst/>
            <a:ahLst/>
            <a:cxnLst/>
            <a:rect r="r" b="b" t="t" l="l"/>
            <a:pathLst>
              <a:path h="488422" w="488422">
                <a:moveTo>
                  <a:pt x="0" y="0"/>
                </a:moveTo>
                <a:lnTo>
                  <a:pt x="488422" y="0"/>
                </a:lnTo>
                <a:lnTo>
                  <a:pt x="488422" y="488422"/>
                </a:lnTo>
                <a:lnTo>
                  <a:pt x="0" y="488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1405" y="2723514"/>
            <a:ext cx="7503051" cy="6144756"/>
            <a:chOff x="0" y="0"/>
            <a:chExt cx="10004068" cy="819300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860" t="0" r="8860" b="0"/>
            <a:stretch>
              <a:fillRect/>
            </a:stretch>
          </p:blipFill>
          <p:spPr>
            <a:xfrm flipH="false" flipV="false">
              <a:off x="0" y="0"/>
              <a:ext cx="10004068" cy="819300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756249" y="2853524"/>
            <a:ext cx="7663928" cy="6404776"/>
            <a:chOff x="0" y="0"/>
            <a:chExt cx="10218571" cy="853970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112" t="0" r="3112" b="0"/>
            <a:stretch>
              <a:fillRect/>
            </a:stretch>
          </p:blipFill>
          <p:spPr>
            <a:xfrm flipH="false" flipV="false">
              <a:off x="0" y="0"/>
              <a:ext cx="10218571" cy="8539701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8963081" y="3113544"/>
            <a:ext cx="427250" cy="6144756"/>
            <a:chOff x="0" y="0"/>
            <a:chExt cx="309341" cy="4448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341" cy="4448976"/>
            </a:xfrm>
            <a:custGeom>
              <a:avLst/>
              <a:gdLst/>
              <a:ahLst/>
              <a:cxnLst/>
              <a:rect r="r" b="b" t="t" l="l"/>
              <a:pathLst>
                <a:path h="4448976" w="309341">
                  <a:moveTo>
                    <a:pt x="0" y="0"/>
                  </a:moveTo>
                  <a:lnTo>
                    <a:pt x="309341" y="0"/>
                  </a:lnTo>
                  <a:lnTo>
                    <a:pt x="309341" y="4448976"/>
                  </a:lnTo>
                  <a:lnTo>
                    <a:pt x="0" y="44489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09341" cy="4448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33928" y="1009650"/>
            <a:ext cx="1002014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0048A8"/>
                </a:solidFill>
                <a:latin typeface="Arimo Bold"/>
              </a:rPr>
              <a:t>MODEL DEVELOPMENT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876835" y="9544050"/>
            <a:ext cx="534329" cy="534329"/>
          </a:xfrm>
          <a:custGeom>
            <a:avLst/>
            <a:gdLst/>
            <a:ahLst/>
            <a:cxnLst/>
            <a:rect r="r" b="b" t="t" l="l"/>
            <a:pathLst>
              <a:path h="534329" w="534329">
                <a:moveTo>
                  <a:pt x="0" y="0"/>
                </a:moveTo>
                <a:lnTo>
                  <a:pt x="534330" y="0"/>
                </a:lnTo>
                <a:lnTo>
                  <a:pt x="534330" y="534329"/>
                </a:lnTo>
                <a:lnTo>
                  <a:pt x="0" y="534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94177" y="-209424"/>
            <a:ext cx="1028700" cy="1007978"/>
            <a:chOff x="0" y="0"/>
            <a:chExt cx="270933" cy="265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568409"/>
            <a:ext cx="469753" cy="460291"/>
            <a:chOff x="0" y="0"/>
            <a:chExt cx="270933" cy="265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415475" y="2725327"/>
            <a:ext cx="5078702" cy="4198752"/>
          </a:xfrm>
          <a:custGeom>
            <a:avLst/>
            <a:gdLst/>
            <a:ahLst/>
            <a:cxnLst/>
            <a:rect r="r" b="b" t="t" l="l"/>
            <a:pathLst>
              <a:path h="4198752" w="5078702">
                <a:moveTo>
                  <a:pt x="0" y="0"/>
                </a:moveTo>
                <a:lnTo>
                  <a:pt x="5078702" y="0"/>
                </a:lnTo>
                <a:lnTo>
                  <a:pt x="5078702" y="4198752"/>
                </a:lnTo>
                <a:lnTo>
                  <a:pt x="0" y="4198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5" t="0" r="-45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4928" y="2344686"/>
            <a:ext cx="11406830" cy="4960035"/>
          </a:xfrm>
          <a:custGeom>
            <a:avLst/>
            <a:gdLst/>
            <a:ahLst/>
            <a:cxnLst/>
            <a:rect r="r" b="b" t="t" l="l"/>
            <a:pathLst>
              <a:path h="4960035" w="11406830">
                <a:moveTo>
                  <a:pt x="0" y="0"/>
                </a:moveTo>
                <a:lnTo>
                  <a:pt x="11406830" y="0"/>
                </a:lnTo>
                <a:lnTo>
                  <a:pt x="11406830" y="4960035"/>
                </a:lnTo>
                <a:lnTo>
                  <a:pt x="0" y="4960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941" y="549359"/>
            <a:ext cx="936794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0048A8"/>
                </a:solidFill>
                <a:latin typeface="Arimo Bold"/>
              </a:rPr>
              <a:t>MODEL DEVELOPMENT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941" y="1597295"/>
            <a:ext cx="1007101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37">
                <a:solidFill>
                  <a:srgbClr val="000000"/>
                </a:solidFill>
                <a:latin typeface="HK Grotesk Pro Bold"/>
              </a:rPr>
              <a:t>COLLABORATIVE FILTERING USING ALS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894738" y="9600670"/>
            <a:ext cx="498525" cy="498525"/>
          </a:xfrm>
          <a:custGeom>
            <a:avLst/>
            <a:gdLst/>
            <a:ahLst/>
            <a:cxnLst/>
            <a:rect r="r" b="b" t="t" l="l"/>
            <a:pathLst>
              <a:path h="498525" w="498525">
                <a:moveTo>
                  <a:pt x="0" y="0"/>
                </a:moveTo>
                <a:lnTo>
                  <a:pt x="498524" y="0"/>
                </a:lnTo>
                <a:lnTo>
                  <a:pt x="498524" y="498525"/>
                </a:lnTo>
                <a:lnTo>
                  <a:pt x="0" y="49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DAF3q2dHUZ4</dc:identifier>
  <dcterms:modified xsi:type="dcterms:W3CDTF">2011-08-01T06:04:30Z</dcterms:modified>
  <cp:revision>1</cp:revision>
  <dc:title>Blue With Professional About Big Data Presentation</dc:title>
</cp:coreProperties>
</file>